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7" r:id="rId2"/>
    <p:sldId id="258" r:id="rId3"/>
  </p:sldIdLst>
  <p:sldSz cx="9601200" cy="12801600" type="A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2515" y="67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9537" y="4693923"/>
            <a:ext cx="6930474" cy="4223858"/>
          </a:xfrm>
        </p:spPr>
        <p:txBody>
          <a:bodyPr anchor="b">
            <a:normAutofit/>
          </a:bodyPr>
          <a:lstStyle>
            <a:lvl1pPr>
              <a:defRPr sz="567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9537" y="8917777"/>
            <a:ext cx="6930474" cy="2102395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80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0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8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60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3305" y="8066162"/>
            <a:ext cx="1465247" cy="1459325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4501" y="8455144"/>
            <a:ext cx="614227" cy="681567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748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9536" y="1137920"/>
            <a:ext cx="6921584" cy="5818475"/>
          </a:xfrm>
        </p:spPr>
        <p:txBody>
          <a:bodyPr anchor="ctr">
            <a:normAutofit/>
          </a:bodyPr>
          <a:lstStyle>
            <a:lvl1pPr algn="l">
              <a:defRPr sz="504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9536" y="8127553"/>
            <a:ext cx="6921584" cy="2904279"/>
          </a:xfrm>
        </p:spPr>
        <p:txBody>
          <a:bodyPr anchor="ctr">
            <a:normAutofit/>
          </a:bodyPr>
          <a:lstStyle>
            <a:lvl1pPr marL="0" indent="0" algn="l">
              <a:buNone/>
              <a:defRPr sz="189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1" y="5910851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6789" y="6055729"/>
            <a:ext cx="614227" cy="681567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881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530" y="1137920"/>
            <a:ext cx="6415066" cy="5405120"/>
          </a:xfrm>
        </p:spPr>
        <p:txBody>
          <a:bodyPr anchor="ctr">
            <a:normAutofit/>
          </a:bodyPr>
          <a:lstStyle>
            <a:lvl1pPr algn="l">
              <a:defRPr sz="504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36771" y="6543040"/>
            <a:ext cx="5936582" cy="7112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8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0060" indent="0">
              <a:buFontTx/>
              <a:buNone/>
              <a:defRPr/>
            </a:lvl2pPr>
            <a:lvl3pPr marL="960120" indent="0">
              <a:buFontTx/>
              <a:buNone/>
              <a:defRPr/>
            </a:lvl3pPr>
            <a:lvl4pPr marL="1440180" indent="0">
              <a:buFontTx/>
              <a:buNone/>
              <a:defRPr/>
            </a:lvl4pPr>
            <a:lvl5pPr marL="192024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9536" y="8127553"/>
            <a:ext cx="6921584" cy="2904279"/>
          </a:xfrm>
        </p:spPr>
        <p:txBody>
          <a:bodyPr anchor="ctr">
            <a:normAutofit/>
          </a:bodyPr>
          <a:lstStyle>
            <a:lvl1pPr marL="0" indent="0" algn="l">
              <a:buNone/>
              <a:defRPr sz="189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61" y="5910851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6789" y="6055729"/>
            <a:ext cx="614227" cy="681567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898732" y="1209609"/>
            <a:ext cx="480185" cy="1091582"/>
          </a:xfrm>
          <a:prstGeom prst="rect">
            <a:avLst/>
          </a:prstGeom>
        </p:spPr>
        <p:txBody>
          <a:bodyPr vert="horz" lIns="96012" tIns="48006" rIns="96012" bIns="48006" rtlCol="0" anchor="ctr">
            <a:noAutofit/>
          </a:bodyPr>
          <a:lstStyle/>
          <a:p>
            <a:pPr lvl="0"/>
            <a:r>
              <a:rPr lang="en-US" sz="84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578010" y="5423238"/>
            <a:ext cx="480185" cy="1091582"/>
          </a:xfrm>
          <a:prstGeom prst="rect">
            <a:avLst/>
          </a:prstGeom>
        </p:spPr>
        <p:txBody>
          <a:bodyPr vert="horz" lIns="96012" tIns="48006" rIns="96012" bIns="48006" rtlCol="0" anchor="ctr">
            <a:noAutofit/>
          </a:bodyPr>
          <a:lstStyle/>
          <a:p>
            <a:pPr lvl="0"/>
            <a:r>
              <a:rPr lang="en-US" sz="84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4711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9536" y="4551683"/>
            <a:ext cx="6921584" cy="5086377"/>
          </a:xfrm>
        </p:spPr>
        <p:txBody>
          <a:bodyPr anchor="b">
            <a:normAutofit/>
          </a:bodyPr>
          <a:lstStyle>
            <a:lvl1pPr algn="l">
              <a:defRPr sz="504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9536" y="9672320"/>
            <a:ext cx="6921584" cy="136196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1" y="9166566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6789" y="9301765"/>
            <a:ext cx="614227" cy="681567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9787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297530" y="1137920"/>
            <a:ext cx="6415066" cy="5405120"/>
          </a:xfrm>
        </p:spPr>
        <p:txBody>
          <a:bodyPr anchor="ctr">
            <a:normAutofit/>
          </a:bodyPr>
          <a:lstStyle>
            <a:lvl1pPr algn="l">
              <a:defRPr sz="504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039536" y="8107680"/>
            <a:ext cx="7022707" cy="156464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520">
                <a:solidFill>
                  <a:schemeClr val="accent1"/>
                </a:solidFill>
              </a:defRPr>
            </a:lvl1pPr>
            <a:lvl2pPr marL="480060" indent="0">
              <a:buFontTx/>
              <a:buNone/>
              <a:defRPr/>
            </a:lvl2pPr>
            <a:lvl3pPr marL="960120" indent="0">
              <a:buFontTx/>
              <a:buNone/>
              <a:defRPr/>
            </a:lvl3pPr>
            <a:lvl4pPr marL="1440180" indent="0">
              <a:buFontTx/>
              <a:buNone/>
              <a:defRPr/>
            </a:lvl4pPr>
            <a:lvl5pPr marL="192024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9536" y="9672320"/>
            <a:ext cx="7022707" cy="136196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61" y="9166566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6789" y="9301765"/>
            <a:ext cx="614227" cy="681567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898732" y="1209609"/>
            <a:ext cx="480185" cy="1091582"/>
          </a:xfrm>
          <a:prstGeom prst="rect">
            <a:avLst/>
          </a:prstGeom>
        </p:spPr>
        <p:txBody>
          <a:bodyPr vert="horz" lIns="96012" tIns="48006" rIns="96012" bIns="48006" rtlCol="0" anchor="ctr">
            <a:noAutofit/>
          </a:bodyPr>
          <a:lstStyle/>
          <a:p>
            <a:pPr lvl="0"/>
            <a:r>
              <a:rPr lang="en-US" sz="84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578010" y="5423238"/>
            <a:ext cx="480185" cy="1091582"/>
          </a:xfrm>
          <a:prstGeom prst="rect">
            <a:avLst/>
          </a:prstGeom>
        </p:spPr>
        <p:txBody>
          <a:bodyPr vert="horz" lIns="96012" tIns="48006" rIns="96012" bIns="48006" rtlCol="0" anchor="ctr">
            <a:noAutofit/>
          </a:bodyPr>
          <a:lstStyle/>
          <a:p>
            <a:pPr lvl="0"/>
            <a:r>
              <a:rPr lang="en-US" sz="84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63835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9537" y="1171160"/>
            <a:ext cx="6921583" cy="5376037"/>
          </a:xfrm>
        </p:spPr>
        <p:txBody>
          <a:bodyPr anchor="ctr">
            <a:normAutofit/>
          </a:bodyPr>
          <a:lstStyle>
            <a:lvl1pPr algn="l">
              <a:defRPr sz="504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039536" y="8107680"/>
            <a:ext cx="6921584" cy="156464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520">
                <a:solidFill>
                  <a:schemeClr val="accent1"/>
                </a:solidFill>
              </a:defRPr>
            </a:lvl1pPr>
            <a:lvl2pPr marL="480060" indent="0">
              <a:buFontTx/>
              <a:buNone/>
              <a:defRPr/>
            </a:lvl2pPr>
            <a:lvl3pPr marL="960120" indent="0">
              <a:buFontTx/>
              <a:buNone/>
              <a:defRPr/>
            </a:lvl3pPr>
            <a:lvl4pPr marL="1440180" indent="0">
              <a:buFontTx/>
              <a:buNone/>
              <a:defRPr/>
            </a:lvl4pPr>
            <a:lvl5pPr marL="192024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9536" y="9672320"/>
            <a:ext cx="6921584" cy="136196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1" y="9166566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6789" y="9301765"/>
            <a:ext cx="614227" cy="681567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43228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1" y="1327563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6634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22462" y="1171159"/>
            <a:ext cx="1738939" cy="9863125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39537" y="1171159"/>
            <a:ext cx="4952165" cy="98631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1" y="1327563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48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2462" y="1165005"/>
            <a:ext cx="6918659" cy="239099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9536" y="3982720"/>
            <a:ext cx="6921584" cy="705156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1" y="1327563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9536" y="3872516"/>
            <a:ext cx="6921584" cy="2741760"/>
          </a:xfrm>
        </p:spPr>
        <p:txBody>
          <a:bodyPr anchor="b"/>
          <a:lstStyle>
            <a:lvl1pPr algn="l">
              <a:defRPr sz="42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9536" y="6685280"/>
            <a:ext cx="6921584" cy="1606080"/>
          </a:xfrm>
        </p:spPr>
        <p:txBody>
          <a:bodyPr anchor="t"/>
          <a:lstStyle>
            <a:lvl1pPr marL="0" indent="0" algn="l">
              <a:buNone/>
              <a:defRPr sz="2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1" y="5910851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6789" y="6055729"/>
            <a:ext cx="614227" cy="681567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8042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39537" y="3988519"/>
            <a:ext cx="3357408" cy="7032474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4173" y="3988519"/>
            <a:ext cx="3356948" cy="7032474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61" y="1327563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6789" y="1470529"/>
            <a:ext cx="614227" cy="681567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142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78620" y="4156369"/>
            <a:ext cx="3018326" cy="1075689"/>
          </a:xfrm>
        </p:spPr>
        <p:txBody>
          <a:bodyPr anchor="b">
            <a:noAutofit/>
          </a:bodyPr>
          <a:lstStyle>
            <a:lvl1pPr marL="0" indent="0">
              <a:buNone/>
              <a:defRPr sz="2520" b="0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39536" y="5232059"/>
            <a:ext cx="3357409" cy="5797312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38962" y="4150343"/>
            <a:ext cx="3016901" cy="1075689"/>
          </a:xfrm>
        </p:spPr>
        <p:txBody>
          <a:bodyPr anchor="b">
            <a:noAutofit/>
          </a:bodyPr>
          <a:lstStyle>
            <a:lvl1pPr marL="0" indent="0">
              <a:buNone/>
              <a:defRPr sz="2520" b="0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00401" y="5226033"/>
            <a:ext cx="3355464" cy="5797312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1" y="1327563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6789" y="1470529"/>
            <a:ext cx="614227" cy="681567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31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2460" y="1165005"/>
            <a:ext cx="6918660" cy="239099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61" y="1327563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35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61" y="1327563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196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9536" y="832698"/>
            <a:ext cx="2761063" cy="1822449"/>
          </a:xfrm>
        </p:spPr>
        <p:txBody>
          <a:bodyPr anchor="b"/>
          <a:lstStyle>
            <a:lvl1pPr algn="l">
              <a:defRPr sz="21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0669" y="832700"/>
            <a:ext cx="3980451" cy="10107931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9536" y="2984078"/>
            <a:ext cx="2761063" cy="7956547"/>
          </a:xfrm>
        </p:spPr>
        <p:txBody>
          <a:bodyPr/>
          <a:lstStyle>
            <a:lvl1pPr marL="0" indent="0">
              <a:buNone/>
              <a:defRPr sz="1470"/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1" y="1327563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993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9536" y="8961120"/>
            <a:ext cx="6921584" cy="1057911"/>
          </a:xfrm>
        </p:spPr>
        <p:txBody>
          <a:bodyPr anchor="b">
            <a:normAutofit/>
          </a:bodyPr>
          <a:lstStyle>
            <a:lvl1pPr algn="l">
              <a:defRPr sz="252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039536" y="1185268"/>
            <a:ext cx="6921584" cy="7195944"/>
          </a:xfrm>
        </p:spPr>
        <p:txBody>
          <a:bodyPr anchor="t">
            <a:normAutofit/>
          </a:bodyPr>
          <a:lstStyle>
            <a:lvl1pPr marL="0" indent="0" algn="ctr">
              <a:buNone/>
              <a:defRPr sz="1680"/>
            </a:lvl1pPr>
            <a:lvl2pPr marL="480060" indent="0">
              <a:buNone/>
              <a:defRPr sz="1680"/>
            </a:lvl2pPr>
            <a:lvl3pPr marL="960120" indent="0">
              <a:buNone/>
              <a:defRPr sz="1680"/>
            </a:lvl3pPr>
            <a:lvl4pPr marL="1440180" indent="0">
              <a:buNone/>
              <a:defRPr sz="1680"/>
            </a:lvl4pPr>
            <a:lvl5pPr marL="1920240" indent="0">
              <a:buNone/>
              <a:defRPr sz="1680"/>
            </a:lvl5pPr>
            <a:lvl6pPr marL="2400300" indent="0">
              <a:buNone/>
              <a:defRPr sz="1680"/>
            </a:lvl6pPr>
            <a:lvl7pPr marL="2880360" indent="0">
              <a:buNone/>
              <a:defRPr sz="1680"/>
            </a:lvl7pPr>
            <a:lvl8pPr marL="3360420" indent="0">
              <a:buNone/>
              <a:defRPr sz="1680"/>
            </a:lvl8pPr>
            <a:lvl9pPr marL="3840480" indent="0">
              <a:buNone/>
              <a:defRPr sz="168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9536" y="10019031"/>
            <a:ext cx="6921584" cy="921596"/>
          </a:xfrm>
        </p:spPr>
        <p:txBody>
          <a:bodyPr>
            <a:normAutofit/>
          </a:bodyPr>
          <a:lstStyle>
            <a:lvl1pPr marL="0" indent="0">
              <a:buNone/>
              <a:defRPr sz="1260"/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1" y="9166566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6789" y="9301765"/>
            <a:ext cx="614227" cy="681567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5235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426720"/>
            <a:ext cx="2080260" cy="12392106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1442" y="532"/>
            <a:ext cx="2049886" cy="12792207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92024" cy="128016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42460" y="1165005"/>
            <a:ext cx="6918660" cy="23909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9536" y="3982720"/>
            <a:ext cx="6921584" cy="7254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61020" y="11452167"/>
            <a:ext cx="804699" cy="6909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2020/6/23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9536" y="11453511"/>
            <a:ext cx="6002312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6789" y="1470529"/>
            <a:ext cx="614227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00">
                <a:solidFill>
                  <a:srgbClr val="FEFFFF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435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80060" rtl="0" eaLnBrk="1" latinLnBrk="0" hangingPunct="1">
        <a:spcBef>
          <a:spcPct val="0"/>
        </a:spcBef>
        <a:buNone/>
        <a:defRPr kumimoji="1" sz="378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60045" indent="-360045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80098" indent="-300038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0015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7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8021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16027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64033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12039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60045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080510" indent="-240030" algn="l" defTabSz="480060" rtl="0" eaLnBrk="1" latinLnBrk="0" hangingPunct="1">
        <a:spcBef>
          <a:spcPts val="10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48006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48006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48006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48006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48006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48006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48006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48006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2"/>
          <p:cNvSpPr txBox="1"/>
          <p:nvPr/>
        </p:nvSpPr>
        <p:spPr>
          <a:xfrm>
            <a:off x="568598" y="267820"/>
            <a:ext cx="8711922" cy="93224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8169" tIns="59084" rIns="118169" bIns="5908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4135" b="1" kern="100" spc="388" dirty="0">
                <a:ln w="5715" cap="flat" cmpd="sng" algn="ctr">
                  <a:solidFill>
                    <a:srgbClr val="F4F6F9"/>
                  </a:solidFill>
                  <a:prstDash val="solid"/>
                  <a:miter lim="0"/>
                </a:ln>
                <a:solidFill>
                  <a:srgbClr val="002060"/>
                </a:solidFill>
                <a:effectLst>
                  <a:glow rad="45504">
                    <a:schemeClr val="accent1">
                      <a:satMod val="220000"/>
                      <a:alpha val="35000"/>
                    </a:schemeClr>
                  </a:glow>
                </a:effectLst>
                <a:latin typeface="+mn-ea"/>
                <a:cs typeface="Times New Roman"/>
              </a:rPr>
              <a:t> </a:t>
            </a:r>
            <a:r>
              <a:rPr lang="en-US" altLang="ja-JP" sz="4135" b="1" kern="1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HG創英角ﾎﾟｯﾌﾟ体"/>
                <a:cs typeface="Times New Roman"/>
              </a:rPr>
              <a:t>2021</a:t>
            </a:r>
            <a:r>
              <a:rPr lang="ja-JP" altLang="en-US" sz="4135" b="1" kern="1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HG創英角ﾎﾟｯﾌﾟ体"/>
                <a:cs typeface="Times New Roman"/>
              </a:rPr>
              <a:t>年度滋賀医大</a:t>
            </a:r>
            <a:r>
              <a:rPr lang="ja-JP" altLang="ja-JP" sz="4135" b="1" kern="1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HG創英角ﾎﾟｯﾌﾟ体"/>
                <a:cs typeface="Times New Roman"/>
              </a:rPr>
              <a:t>整形外科 </a:t>
            </a:r>
            <a:endParaRPr lang="ja-JP" altLang="ja-JP" sz="4135" b="1" kern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ＭＳ 明朝"/>
              <a:cs typeface="Times New Roman"/>
            </a:endParaRPr>
          </a:p>
          <a:p>
            <a:pPr algn="ctr"/>
            <a:r>
              <a:rPr lang="ja-JP" altLang="en-US" sz="4135" b="1" kern="1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HG創英角ﾎﾟｯﾌﾟ体"/>
                <a:cs typeface="Times New Roman"/>
              </a:rPr>
              <a:t>専門</a:t>
            </a:r>
            <a:r>
              <a:rPr lang="ja-JP" altLang="ja-JP" sz="4135" b="1" kern="1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HG創英角ﾎﾟｯﾌﾟ体"/>
                <a:cs typeface="Times New Roman"/>
              </a:rPr>
              <a:t>研修</a:t>
            </a:r>
            <a:r>
              <a:rPr lang="ja-JP" altLang="en-US" sz="4135" b="1" kern="1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HG創英角ﾎﾟｯﾌﾟ体"/>
                <a:cs typeface="Times New Roman"/>
              </a:rPr>
              <a:t>プログラム</a:t>
            </a:r>
            <a:r>
              <a:rPr lang="ja-JP" altLang="ja-JP" sz="4135" b="1" kern="1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HG創英角ﾎﾟｯﾌﾟ体"/>
                <a:cs typeface="Times New Roman"/>
              </a:rPr>
              <a:t>説明会</a:t>
            </a:r>
            <a:r>
              <a:rPr lang="en-US" altLang="ja-JP" sz="4135" b="1" kern="1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HG創英角ﾎﾟｯﾌﾟ体"/>
                <a:cs typeface="Times New Roman"/>
              </a:rPr>
              <a:t> </a:t>
            </a:r>
            <a:endParaRPr lang="ja-JP" altLang="ja-JP" sz="4135" b="1" kern="1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ＭＳ 明朝"/>
              <a:cs typeface="Times New Roman"/>
            </a:endParaRPr>
          </a:p>
        </p:txBody>
      </p:sp>
      <p:pic>
        <p:nvPicPr>
          <p:cNvPr id="5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07" y="1504256"/>
            <a:ext cx="1825741" cy="186429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テキスト ボックス 2"/>
          <p:cNvSpPr txBox="1"/>
          <p:nvPr/>
        </p:nvSpPr>
        <p:spPr>
          <a:xfrm>
            <a:off x="2314248" y="1940254"/>
            <a:ext cx="7286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rgbClr val="002060"/>
                </a:solidFill>
                <a:latin typeface="+mn-ea"/>
              </a:rPr>
              <a:t>➢日時：</a:t>
            </a:r>
            <a:r>
              <a:rPr lang="en-US" altLang="ja-JP" sz="2400" b="1" dirty="0">
                <a:solidFill>
                  <a:srgbClr val="002060"/>
                </a:solidFill>
                <a:latin typeface="+mn-ea"/>
              </a:rPr>
              <a:t>2020</a:t>
            </a:r>
            <a:r>
              <a:rPr lang="ja-JP" altLang="en-US" sz="2400" b="1" dirty="0">
                <a:solidFill>
                  <a:srgbClr val="002060"/>
                </a:solidFill>
                <a:latin typeface="+mn-ea"/>
              </a:rPr>
              <a:t>年</a:t>
            </a:r>
            <a:r>
              <a:rPr lang="en-US" altLang="ja-JP" sz="2400" b="1" dirty="0">
                <a:solidFill>
                  <a:srgbClr val="002060"/>
                </a:solidFill>
                <a:latin typeface="+mn-ea"/>
              </a:rPr>
              <a:t>9</a:t>
            </a:r>
            <a:r>
              <a:rPr lang="ja-JP" altLang="en-US" sz="2400" b="1" dirty="0">
                <a:solidFill>
                  <a:srgbClr val="002060"/>
                </a:solidFill>
                <a:latin typeface="+mn-ea"/>
              </a:rPr>
              <a:t>月</a:t>
            </a:r>
            <a:r>
              <a:rPr lang="en-US" altLang="ja-JP" sz="2400" b="1" dirty="0">
                <a:solidFill>
                  <a:srgbClr val="002060"/>
                </a:solidFill>
                <a:latin typeface="+mn-ea"/>
              </a:rPr>
              <a:t>5</a:t>
            </a:r>
            <a:r>
              <a:rPr lang="ja-JP" altLang="en-US" sz="2400" b="1" dirty="0">
                <a:solidFill>
                  <a:srgbClr val="002060"/>
                </a:solidFill>
                <a:latin typeface="+mn-ea"/>
              </a:rPr>
              <a:t>日（土）</a:t>
            </a:r>
            <a:r>
              <a:rPr lang="en-US" altLang="ja-JP" sz="2400" b="1" dirty="0">
                <a:solidFill>
                  <a:srgbClr val="002060"/>
                </a:solidFill>
                <a:latin typeface="+mn-ea"/>
              </a:rPr>
              <a:t>16</a:t>
            </a:r>
            <a:r>
              <a:rPr lang="ja-JP" altLang="en-US" sz="2400" b="1" dirty="0">
                <a:solidFill>
                  <a:srgbClr val="002060"/>
                </a:solidFill>
                <a:latin typeface="+mn-ea"/>
              </a:rPr>
              <a:t>時～（予定）</a:t>
            </a:r>
            <a:endParaRPr lang="en-US" altLang="ja-JP" sz="2400" b="1" dirty="0">
              <a:solidFill>
                <a:srgbClr val="002060"/>
              </a:solidFill>
              <a:latin typeface="+mn-ea"/>
            </a:endParaRPr>
          </a:p>
          <a:p>
            <a:endParaRPr lang="en-US" altLang="ja-JP" sz="2400" b="1" dirty="0">
              <a:solidFill>
                <a:srgbClr val="002060"/>
              </a:solidFill>
              <a:latin typeface="+mn-ea"/>
            </a:endParaRPr>
          </a:p>
          <a:p>
            <a:pPr algn="just"/>
            <a:r>
              <a:rPr lang="ja-JP" altLang="en-US" sz="2400" b="1" dirty="0">
                <a:solidFill>
                  <a:srgbClr val="002060"/>
                </a:solidFill>
                <a:latin typeface="+mn-ea"/>
              </a:rPr>
              <a:t>➢</a:t>
            </a:r>
            <a:r>
              <a:rPr kumimoji="1" lang="ja-JP" altLang="en-US" sz="2400" b="1" dirty="0">
                <a:solidFill>
                  <a:srgbClr val="002060"/>
                </a:solidFill>
                <a:latin typeface="+mn-ea"/>
              </a:rPr>
              <a:t>場所：滋賀医大付属病院内 </a:t>
            </a:r>
            <a:endParaRPr kumimoji="1" lang="en-US" altLang="ja-JP" sz="2400" b="1" dirty="0">
              <a:solidFill>
                <a:srgbClr val="002060"/>
              </a:solidFill>
              <a:latin typeface="+mn-ea"/>
            </a:endParaRPr>
          </a:p>
          <a:p>
            <a:pPr algn="just"/>
            <a:r>
              <a:rPr kumimoji="1" lang="ja-JP" altLang="en-US" sz="2400" b="1" dirty="0">
                <a:solidFill>
                  <a:srgbClr val="002060"/>
                </a:solidFill>
                <a:latin typeface="+mn-ea"/>
              </a:rPr>
              <a:t>　　　　</a:t>
            </a:r>
            <a:r>
              <a:rPr kumimoji="1" lang="en-US" altLang="ja-JP" sz="2400" b="1" dirty="0">
                <a:solidFill>
                  <a:srgbClr val="002060"/>
                </a:solidFill>
                <a:latin typeface="+mn-ea"/>
              </a:rPr>
              <a:t>JAMLT</a:t>
            </a:r>
            <a:r>
              <a:rPr kumimoji="1" lang="ja-JP" altLang="en-US" sz="2400" b="1" dirty="0">
                <a:solidFill>
                  <a:srgbClr val="002060"/>
                </a:solidFill>
                <a:latin typeface="+mn-ea"/>
              </a:rPr>
              <a:t>リップルテラス２</a:t>
            </a:r>
            <a:r>
              <a:rPr kumimoji="1" lang="en-US" altLang="ja-JP" sz="2400" b="1" dirty="0">
                <a:solidFill>
                  <a:srgbClr val="002060"/>
                </a:solidFill>
                <a:latin typeface="+mn-ea"/>
              </a:rPr>
              <a:t>F </a:t>
            </a:r>
            <a:r>
              <a:rPr kumimoji="1" lang="ja-JP" altLang="en-US" sz="2400" b="1" dirty="0">
                <a:solidFill>
                  <a:srgbClr val="002060"/>
                </a:solidFill>
                <a:latin typeface="+mn-ea"/>
              </a:rPr>
              <a:t>会議室</a:t>
            </a:r>
            <a:r>
              <a:rPr kumimoji="1" lang="en-US" altLang="ja-JP" sz="2400" b="1" dirty="0">
                <a:solidFill>
                  <a:srgbClr val="002060"/>
                </a:solidFill>
                <a:latin typeface="+mn-ea"/>
              </a:rPr>
              <a:t>2</a:t>
            </a:r>
            <a:r>
              <a:rPr lang="ja-JP" altLang="en-US" sz="2400" b="1" dirty="0">
                <a:solidFill>
                  <a:srgbClr val="002060"/>
                </a:solidFill>
                <a:latin typeface="+mn-ea"/>
              </a:rPr>
              <a:t>　  　　　</a:t>
            </a:r>
            <a:endParaRPr kumimoji="1" lang="en-US" altLang="ja-JP" sz="2400" b="1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773EC92-0069-4703-8DBD-2709014F1503}"/>
              </a:ext>
            </a:extLst>
          </p:cNvPr>
          <p:cNvSpPr/>
          <p:nvPr/>
        </p:nvSpPr>
        <p:spPr>
          <a:xfrm>
            <a:off x="488507" y="4096544"/>
            <a:ext cx="9081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002060"/>
                </a:solidFill>
                <a:latin typeface="+mn-ea"/>
              </a:rPr>
              <a:t>・</a:t>
            </a:r>
            <a:r>
              <a:rPr lang="en-US" altLang="ja-JP" b="1" dirty="0">
                <a:solidFill>
                  <a:srgbClr val="002060"/>
                </a:solidFill>
                <a:latin typeface="+mn-ea"/>
              </a:rPr>
              <a:t>Session 1 </a:t>
            </a:r>
          </a:p>
          <a:p>
            <a:r>
              <a:rPr lang="ja-JP" altLang="en-US" b="1" dirty="0">
                <a:solidFill>
                  <a:srgbClr val="002060"/>
                </a:solidFill>
                <a:latin typeface="+mn-ea"/>
              </a:rPr>
              <a:t>　　　　　　　　</a:t>
            </a:r>
            <a:endParaRPr lang="en-US" altLang="ja-JP" b="1" dirty="0">
              <a:solidFill>
                <a:srgbClr val="002060"/>
              </a:solidFill>
              <a:latin typeface="+mn-ea"/>
            </a:endParaRPr>
          </a:p>
          <a:p>
            <a:r>
              <a:rPr lang="en-US" altLang="ja-JP" b="1" dirty="0">
                <a:solidFill>
                  <a:srgbClr val="002060"/>
                </a:solidFill>
                <a:latin typeface="+mn-ea"/>
              </a:rPr>
              <a:t>  </a:t>
            </a:r>
            <a:r>
              <a:rPr lang="ja-JP" altLang="en-US" b="1" dirty="0">
                <a:solidFill>
                  <a:srgbClr val="002060"/>
                </a:solidFill>
                <a:latin typeface="+mn-ea"/>
              </a:rPr>
              <a:t>当科が主催する整形外科専門研修プログラム</a:t>
            </a:r>
            <a:r>
              <a:rPr lang="ja-JP" altLang="ja-JP" b="1" dirty="0">
                <a:solidFill>
                  <a:srgbClr val="002060"/>
                </a:solidFill>
                <a:latin typeface="+mn-ea"/>
              </a:rPr>
              <a:t>について </a:t>
            </a:r>
            <a:endParaRPr lang="en-US" altLang="ja-JP" b="1" dirty="0">
              <a:solidFill>
                <a:srgbClr val="002060"/>
              </a:solidFill>
              <a:latin typeface="+mn-ea"/>
            </a:endParaRPr>
          </a:p>
          <a:p>
            <a:r>
              <a:rPr lang="ja-JP" altLang="en-US" b="1" dirty="0">
                <a:solidFill>
                  <a:srgbClr val="002060"/>
                </a:solidFill>
                <a:latin typeface="+mn-ea"/>
              </a:rPr>
              <a:t>　　　　　　　　　　　　　　　　　　　　　　</a:t>
            </a:r>
            <a:r>
              <a:rPr lang="ja-JP" altLang="ja-JP" b="1" dirty="0">
                <a:solidFill>
                  <a:srgbClr val="002060"/>
                </a:solidFill>
                <a:latin typeface="+mn-ea"/>
              </a:rPr>
              <a:t>滋賀医</a:t>
            </a:r>
            <a:r>
              <a:rPr lang="ja-JP" altLang="en-US" b="1" dirty="0">
                <a:solidFill>
                  <a:srgbClr val="002060"/>
                </a:solidFill>
                <a:latin typeface="+mn-ea"/>
              </a:rPr>
              <a:t>科大学 </a:t>
            </a:r>
            <a:r>
              <a:rPr lang="ja-JP" altLang="ja-JP" b="1" dirty="0">
                <a:solidFill>
                  <a:srgbClr val="002060"/>
                </a:solidFill>
                <a:latin typeface="+mn-ea"/>
              </a:rPr>
              <a:t>整形外科　</a:t>
            </a:r>
            <a:r>
              <a:rPr lang="ja-JP" altLang="en-US" b="1" dirty="0">
                <a:solidFill>
                  <a:srgbClr val="002060"/>
                </a:solidFill>
                <a:latin typeface="+mn-ea"/>
              </a:rPr>
              <a:t>児玉成人</a:t>
            </a:r>
            <a:endParaRPr lang="en-US" altLang="ja-JP" b="1" dirty="0">
              <a:solidFill>
                <a:srgbClr val="002060"/>
              </a:solidFill>
              <a:latin typeface="+mn-ea"/>
            </a:endParaRPr>
          </a:p>
          <a:p>
            <a:r>
              <a:rPr lang="ja-JP" altLang="en-US" b="1" dirty="0">
                <a:solidFill>
                  <a:srgbClr val="002060"/>
                </a:solidFill>
                <a:latin typeface="+mn-ea"/>
              </a:rPr>
              <a:t>　　　　　　　　　　　　　　（</a:t>
            </a:r>
            <a:r>
              <a:rPr lang="ja-JP" altLang="ja-JP" b="1" dirty="0">
                <a:solidFill>
                  <a:srgbClr val="002060"/>
                </a:solidFill>
                <a:latin typeface="+mn-ea"/>
              </a:rPr>
              <a:t>滋賀医科大学整形外科専門研修プログラム</a:t>
            </a:r>
            <a:r>
              <a:rPr lang="ja-JP" altLang="en-US" b="1" dirty="0">
                <a:solidFill>
                  <a:srgbClr val="002060"/>
                </a:solidFill>
                <a:latin typeface="+mn-ea"/>
              </a:rPr>
              <a:t>責任者）</a:t>
            </a:r>
            <a:endParaRPr lang="en-US" altLang="ja-JP" b="1" dirty="0">
              <a:solidFill>
                <a:srgbClr val="002060"/>
              </a:solidFill>
              <a:latin typeface="+mn-ea"/>
            </a:endParaRPr>
          </a:p>
          <a:p>
            <a:endParaRPr lang="en-US" altLang="ja-JP" b="1" dirty="0">
              <a:solidFill>
                <a:srgbClr val="002060"/>
              </a:solidFill>
              <a:latin typeface="+mn-ea"/>
            </a:endParaRPr>
          </a:p>
          <a:p>
            <a:endParaRPr lang="en-US" altLang="ja-JP" b="1" dirty="0">
              <a:solidFill>
                <a:srgbClr val="002060"/>
              </a:solidFill>
              <a:latin typeface="+mn-ea"/>
            </a:endParaRPr>
          </a:p>
          <a:p>
            <a:endParaRPr lang="en-US" altLang="ja-JP" b="1" dirty="0">
              <a:solidFill>
                <a:srgbClr val="002060"/>
              </a:solidFill>
              <a:latin typeface="+mn-ea"/>
            </a:endParaRPr>
          </a:p>
          <a:p>
            <a:r>
              <a:rPr lang="ja-JP" altLang="en-US" b="1" dirty="0">
                <a:solidFill>
                  <a:srgbClr val="002060"/>
                </a:solidFill>
                <a:latin typeface="+mn-ea"/>
              </a:rPr>
              <a:t>・</a:t>
            </a:r>
            <a:r>
              <a:rPr lang="en-US" altLang="ja-JP" b="1" dirty="0">
                <a:solidFill>
                  <a:srgbClr val="002060"/>
                </a:solidFill>
                <a:latin typeface="+mn-ea"/>
              </a:rPr>
              <a:t>Session 2</a:t>
            </a:r>
            <a:r>
              <a:rPr lang="ja-JP" altLang="en-US" b="1" dirty="0">
                <a:solidFill>
                  <a:srgbClr val="002060"/>
                </a:solidFill>
                <a:latin typeface="+mn-ea"/>
              </a:rPr>
              <a:t>　</a:t>
            </a:r>
            <a:endParaRPr lang="en-US" altLang="ja-JP" b="1" dirty="0">
              <a:solidFill>
                <a:srgbClr val="002060"/>
              </a:solidFill>
              <a:latin typeface="+mn-ea"/>
            </a:endParaRPr>
          </a:p>
          <a:p>
            <a:endParaRPr lang="en-US" altLang="ja-JP" b="1" dirty="0">
              <a:solidFill>
                <a:srgbClr val="002060"/>
              </a:solidFill>
              <a:latin typeface="+mn-ea"/>
            </a:endParaRPr>
          </a:p>
          <a:p>
            <a:r>
              <a:rPr lang="ja-JP" altLang="en-US" b="1" dirty="0">
                <a:solidFill>
                  <a:srgbClr val="002060"/>
                </a:solidFill>
                <a:latin typeface="+mn-ea"/>
              </a:rPr>
              <a:t>  プログラム連携病院責任者からのメッセージ</a:t>
            </a:r>
            <a:endParaRPr lang="en-US" altLang="ja-JP" b="1" dirty="0">
              <a:solidFill>
                <a:srgbClr val="002060"/>
              </a:solidFill>
              <a:latin typeface="+mn-ea"/>
            </a:endParaRPr>
          </a:p>
          <a:p>
            <a:r>
              <a:rPr lang="ja-JP" altLang="en-US" b="1" dirty="0">
                <a:solidFill>
                  <a:srgbClr val="002060"/>
                </a:solidFill>
                <a:latin typeface="+mn-ea"/>
              </a:rPr>
              <a:t>　</a:t>
            </a:r>
            <a:r>
              <a:rPr lang="en-US" altLang="ja-JP" b="1" dirty="0">
                <a:solidFill>
                  <a:srgbClr val="002060"/>
                </a:solidFill>
                <a:latin typeface="+mn-ea"/>
              </a:rPr>
              <a:t>1. </a:t>
            </a:r>
            <a:r>
              <a:rPr lang="ja-JP" altLang="en-US" b="1" dirty="0">
                <a:solidFill>
                  <a:srgbClr val="002060"/>
                </a:solidFill>
                <a:latin typeface="+mn-ea"/>
              </a:rPr>
              <a:t>「当院における後期研修で得られるもの </a:t>
            </a:r>
            <a:r>
              <a:rPr lang="en-US" altLang="ja-JP" b="1" dirty="0">
                <a:solidFill>
                  <a:srgbClr val="002060"/>
                </a:solidFill>
                <a:latin typeface="+mn-ea"/>
              </a:rPr>
              <a:t>-</a:t>
            </a:r>
            <a:r>
              <a:rPr lang="ja-JP" altLang="en-US" b="1" dirty="0">
                <a:solidFill>
                  <a:srgbClr val="002060"/>
                </a:solidFill>
                <a:latin typeface="+mn-ea"/>
              </a:rPr>
              <a:t>外傷後遺症への理解も含めて</a:t>
            </a:r>
            <a:r>
              <a:rPr lang="en-US" altLang="ja-JP" b="1" dirty="0">
                <a:solidFill>
                  <a:srgbClr val="002060"/>
                </a:solidFill>
                <a:latin typeface="+mn-ea"/>
              </a:rPr>
              <a:t>-</a:t>
            </a:r>
            <a:r>
              <a:rPr lang="ja-JP" altLang="en-US" b="1" dirty="0">
                <a:solidFill>
                  <a:srgbClr val="002060"/>
                </a:solidFill>
                <a:latin typeface="+mn-ea"/>
              </a:rPr>
              <a:t>（仮）」</a:t>
            </a:r>
            <a:endParaRPr lang="en-US" altLang="ja-JP" b="1" dirty="0">
              <a:solidFill>
                <a:srgbClr val="002060"/>
              </a:solidFill>
              <a:latin typeface="+mn-ea"/>
            </a:endParaRPr>
          </a:p>
          <a:p>
            <a:r>
              <a:rPr lang="ja-JP" altLang="en-US" b="1" dirty="0">
                <a:solidFill>
                  <a:srgbClr val="002060"/>
                </a:solidFill>
                <a:latin typeface="+mn-ea"/>
              </a:rPr>
              <a:t>　　　　　　　　　　　　　　　　　　　草津総合病院　 整形外科部長　西脇聖一　</a:t>
            </a:r>
            <a:r>
              <a:rPr lang="en-US" altLang="ja-JP" b="1" dirty="0">
                <a:solidFill>
                  <a:srgbClr val="002060"/>
                </a:solidFill>
                <a:latin typeface="+mn-ea"/>
              </a:rPr>
              <a:t> </a:t>
            </a:r>
          </a:p>
          <a:p>
            <a:endParaRPr lang="en-US" altLang="ja-JP" b="1" dirty="0">
              <a:solidFill>
                <a:srgbClr val="002060"/>
              </a:solidFill>
              <a:latin typeface="+mn-ea"/>
            </a:endParaRPr>
          </a:p>
          <a:p>
            <a:r>
              <a:rPr lang="ja-JP" altLang="en-US" b="1" dirty="0">
                <a:solidFill>
                  <a:srgbClr val="002060"/>
                </a:solidFill>
                <a:latin typeface="+mn-ea"/>
              </a:rPr>
              <a:t>　</a:t>
            </a:r>
            <a:r>
              <a:rPr lang="en-US" altLang="ja-JP" b="1" dirty="0">
                <a:solidFill>
                  <a:srgbClr val="002060"/>
                </a:solidFill>
                <a:latin typeface="+mn-ea"/>
              </a:rPr>
              <a:t>2. </a:t>
            </a:r>
            <a:r>
              <a:rPr lang="ja-JP" altLang="en-US" b="1" dirty="0">
                <a:solidFill>
                  <a:srgbClr val="002060"/>
                </a:solidFill>
                <a:latin typeface="+mn-ea"/>
              </a:rPr>
              <a:t>「後期研修医として求められる事</a:t>
            </a:r>
            <a:r>
              <a:rPr lang="en-US" altLang="ja-JP" b="1" dirty="0">
                <a:solidFill>
                  <a:srgbClr val="002060"/>
                </a:solidFill>
                <a:latin typeface="+mn-ea"/>
              </a:rPr>
              <a:t> -</a:t>
            </a:r>
            <a:r>
              <a:rPr lang="ja-JP" altLang="en-US" b="1" dirty="0">
                <a:solidFill>
                  <a:srgbClr val="002060"/>
                </a:solidFill>
                <a:latin typeface="+mn-ea"/>
              </a:rPr>
              <a:t>末梢神経障害に伴う痛みへの理解も含めて</a:t>
            </a:r>
            <a:r>
              <a:rPr lang="en-US" altLang="ja-JP" b="1" dirty="0">
                <a:solidFill>
                  <a:srgbClr val="002060"/>
                </a:solidFill>
                <a:latin typeface="+mn-ea"/>
              </a:rPr>
              <a:t>-</a:t>
            </a:r>
            <a:r>
              <a:rPr lang="ja-JP" altLang="en-US" b="1" dirty="0">
                <a:solidFill>
                  <a:srgbClr val="002060"/>
                </a:solidFill>
                <a:latin typeface="+mn-ea"/>
              </a:rPr>
              <a:t>　</a:t>
            </a:r>
            <a:endParaRPr lang="en-US" altLang="ja-JP" b="1" dirty="0">
              <a:solidFill>
                <a:srgbClr val="002060"/>
              </a:solidFill>
              <a:latin typeface="+mn-ea"/>
            </a:endParaRPr>
          </a:p>
          <a:p>
            <a:r>
              <a:rPr lang="ja-JP" altLang="en-US" b="1" dirty="0">
                <a:solidFill>
                  <a:srgbClr val="002060"/>
                </a:solidFill>
                <a:latin typeface="+mn-ea"/>
              </a:rPr>
              <a:t>　　　（仮）」</a:t>
            </a:r>
            <a:endParaRPr lang="en-US" altLang="ja-JP" b="1" dirty="0">
              <a:solidFill>
                <a:srgbClr val="002060"/>
              </a:solidFill>
              <a:latin typeface="+mn-ea"/>
            </a:endParaRPr>
          </a:p>
          <a:p>
            <a:r>
              <a:rPr lang="ja-JP" altLang="en-US" b="1" dirty="0">
                <a:solidFill>
                  <a:srgbClr val="002060"/>
                </a:solidFill>
                <a:latin typeface="+mn-ea"/>
              </a:rPr>
              <a:t>　　　　　　　　　　　　　　　　　　京都岡本記念病院 整形外科部長　奥村法昭 </a:t>
            </a:r>
            <a:endParaRPr lang="en-US" altLang="ja-JP" b="1" dirty="0">
              <a:solidFill>
                <a:srgbClr val="002060"/>
              </a:solidFill>
              <a:latin typeface="+mn-ea"/>
            </a:endParaRPr>
          </a:p>
          <a:p>
            <a:endParaRPr lang="en-US" altLang="ja-JP" b="1" dirty="0">
              <a:solidFill>
                <a:srgbClr val="002060"/>
              </a:solidFill>
              <a:latin typeface="+mn-ea"/>
            </a:endParaRPr>
          </a:p>
          <a:p>
            <a:r>
              <a:rPr lang="ja-JP" altLang="en-US" b="1" dirty="0">
                <a:solidFill>
                  <a:srgbClr val="002060"/>
                </a:solidFill>
                <a:latin typeface="+mn-ea"/>
              </a:rPr>
              <a:t>　</a:t>
            </a:r>
            <a:r>
              <a:rPr lang="en-US" altLang="ja-JP" b="1" dirty="0">
                <a:solidFill>
                  <a:srgbClr val="002060"/>
                </a:solidFill>
                <a:latin typeface="+mn-ea"/>
              </a:rPr>
              <a:t>3.</a:t>
            </a:r>
            <a:r>
              <a:rPr lang="ja-JP" altLang="en-US" b="1" dirty="0">
                <a:solidFill>
                  <a:srgbClr val="002060"/>
                </a:solidFill>
                <a:latin typeface="+mn-ea"/>
              </a:rPr>
              <a:t> 「当院における研修内容と実績 </a:t>
            </a:r>
            <a:r>
              <a:rPr lang="en-US" altLang="ja-JP" b="1" dirty="0">
                <a:solidFill>
                  <a:srgbClr val="002060"/>
                </a:solidFill>
                <a:latin typeface="+mn-ea"/>
              </a:rPr>
              <a:t>-</a:t>
            </a:r>
            <a:r>
              <a:rPr lang="ja-JP" altLang="en-US" b="1" dirty="0">
                <a:solidFill>
                  <a:srgbClr val="002060"/>
                </a:solidFill>
                <a:latin typeface="+mn-ea"/>
              </a:rPr>
              <a:t>骨粗鬆症に起因する骨折への地域包括的アプ</a:t>
            </a:r>
            <a:endParaRPr lang="en-US" altLang="ja-JP" b="1" dirty="0">
              <a:solidFill>
                <a:srgbClr val="002060"/>
              </a:solidFill>
              <a:latin typeface="+mn-ea"/>
            </a:endParaRPr>
          </a:p>
          <a:p>
            <a:r>
              <a:rPr lang="ja-JP" altLang="en-US" b="1" dirty="0">
                <a:solidFill>
                  <a:srgbClr val="002060"/>
                </a:solidFill>
                <a:latin typeface="+mn-ea"/>
              </a:rPr>
              <a:t>　　　　ローチも含めて</a:t>
            </a:r>
            <a:r>
              <a:rPr lang="en-US" altLang="ja-JP" b="1" dirty="0">
                <a:solidFill>
                  <a:srgbClr val="002060"/>
                </a:solidFill>
                <a:latin typeface="+mn-ea"/>
              </a:rPr>
              <a:t>-</a:t>
            </a:r>
            <a:r>
              <a:rPr lang="ja-JP" altLang="en-US" b="1" dirty="0">
                <a:solidFill>
                  <a:srgbClr val="002060"/>
                </a:solidFill>
                <a:latin typeface="+mn-ea"/>
              </a:rPr>
              <a:t>（仮）」</a:t>
            </a:r>
            <a:endParaRPr lang="en-US" altLang="ja-JP" b="1" dirty="0">
              <a:solidFill>
                <a:srgbClr val="002060"/>
              </a:solidFill>
              <a:latin typeface="+mn-ea"/>
            </a:endParaRPr>
          </a:p>
          <a:p>
            <a:r>
              <a:rPr lang="ja-JP" altLang="en-US" b="1" dirty="0">
                <a:solidFill>
                  <a:srgbClr val="002060"/>
                </a:solidFill>
                <a:latin typeface="+mn-ea"/>
              </a:rPr>
              <a:t>　　　　　　　　　　　　近江八幡市立総合医療センター 整形外科部長　笠原俊幸　</a:t>
            </a:r>
            <a:endParaRPr lang="en-US" altLang="ja-JP" b="1" dirty="0">
              <a:solidFill>
                <a:srgbClr val="002060"/>
              </a:solidFill>
              <a:latin typeface="+mn-ea"/>
            </a:endParaRPr>
          </a:p>
          <a:p>
            <a:endParaRPr lang="en-US" altLang="ja-JP" b="1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5767544-77FC-4CC3-8134-CCFF8BD691CF}"/>
              </a:ext>
            </a:extLst>
          </p:cNvPr>
          <p:cNvSpPr txBox="1"/>
          <p:nvPr/>
        </p:nvSpPr>
        <p:spPr>
          <a:xfrm>
            <a:off x="5235505" y="4087252"/>
            <a:ext cx="4185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rgbClr val="002060"/>
                </a:solidFill>
                <a:latin typeface="+mn-ea"/>
              </a:rPr>
              <a:t>座長　滋賀医科大学 整形外科　森幹士</a:t>
            </a:r>
            <a:endParaRPr lang="ja-JP" altLang="ja-JP" b="1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41DDCBE-7330-4FD3-8BCD-A17C995F76E6}"/>
              </a:ext>
            </a:extLst>
          </p:cNvPr>
          <p:cNvSpPr txBox="1"/>
          <p:nvPr/>
        </p:nvSpPr>
        <p:spPr>
          <a:xfrm>
            <a:off x="5029107" y="6256784"/>
            <a:ext cx="4416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rgbClr val="002060"/>
                </a:solidFill>
                <a:latin typeface="+mn-ea"/>
              </a:rPr>
              <a:t>座長　滋賀医科大学 整形外科　三村朋大</a:t>
            </a:r>
            <a:endParaRPr lang="ja-JP" altLang="ja-JP" b="1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2E1A70F-EBDF-4C8F-8F6B-3D03E34C776D}"/>
              </a:ext>
            </a:extLst>
          </p:cNvPr>
          <p:cNvSpPr txBox="1"/>
          <p:nvPr/>
        </p:nvSpPr>
        <p:spPr>
          <a:xfrm>
            <a:off x="1128192" y="12267785"/>
            <a:ext cx="8083575" cy="397711"/>
          </a:xfrm>
          <a:prstGeom prst="rect">
            <a:avLst/>
          </a:prstGeom>
          <a:noFill/>
        </p:spPr>
        <p:txBody>
          <a:bodyPr wrap="square" lIns="118147" tIns="59074" rIns="118147" bIns="59074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9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連絡先：滋賀医科大学 整形外科　三村朋大</a:t>
            </a:r>
            <a:r>
              <a:rPr lang="en-US" altLang="ja-JP" sz="1809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 (</a:t>
            </a:r>
            <a:r>
              <a:rPr lang="en-US" altLang="ja-JP" sz="1809" b="1" dirty="0">
                <a:solidFill>
                  <a:srgbClr val="00206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hqortho@belle.shiga-med.ac.jp)</a:t>
            </a:r>
            <a:endParaRPr lang="ja-JP" altLang="en-US" sz="1809" b="1" dirty="0">
              <a:solidFill>
                <a:srgbClr val="00206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F3F63EE-8DF2-4C73-9AD5-E6B415EB13DA}"/>
              </a:ext>
            </a:extLst>
          </p:cNvPr>
          <p:cNvSpPr txBox="1"/>
          <p:nvPr/>
        </p:nvSpPr>
        <p:spPr>
          <a:xfrm>
            <a:off x="408112" y="10263098"/>
            <a:ext cx="8977149" cy="175432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b="1" i="1" dirty="0"/>
              <a:t>本説明会は、現状からは開催可能な状況かと判断し鋭意準備を進めています。是非奮って参加いただきたく思います。ただし、通常のホテルでの開催ではなく、滋賀医大付属病院内のリップルテラスでの開催を予定しています。　</a:t>
            </a:r>
            <a:endParaRPr kumimoji="1" lang="en-US" altLang="ja-JP" b="1" i="1" dirty="0"/>
          </a:p>
          <a:p>
            <a:r>
              <a:rPr kumimoji="1" lang="ja-JP" altLang="en-US" b="1" i="1" dirty="0"/>
              <a:t>あくまでも現時点での予定であり、時間等も変更される可能性があります。変更があれば随時</a:t>
            </a:r>
            <a:r>
              <a:rPr kumimoji="1" lang="en-US" altLang="ja-JP" b="1" dirty="0"/>
              <a:t>HP</a:t>
            </a:r>
            <a:r>
              <a:rPr kumimoji="1" lang="ja-JP" altLang="en-US" b="1" i="1" dirty="0"/>
              <a:t>で連絡しますので、各自適宜ご確認をお願いします。　　　　　　　　　　　　　　　　　　　　</a:t>
            </a:r>
            <a:endParaRPr kumimoji="1" lang="en-US" altLang="ja-JP" b="1" i="1" dirty="0"/>
          </a:p>
          <a:p>
            <a:r>
              <a:rPr kumimoji="1" lang="ja-JP" altLang="en-US" b="1" i="1" dirty="0"/>
              <a:t>　　　　　　　　　　　　　　　　　　　　　　　　   </a:t>
            </a:r>
            <a:r>
              <a:rPr kumimoji="1" lang="ja-JP" altLang="en-US" b="1" dirty="0"/>
              <a:t>整形外科 教育医長　三村朋大</a:t>
            </a:r>
            <a:endParaRPr kumimoji="1"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3785176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5A89217E-AB75-413B-A036-9205FB9946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112" y="496144"/>
            <a:ext cx="8986938" cy="5976664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D0984CA5-A3BB-43D1-9B5B-01346B3282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81" y="6683845"/>
            <a:ext cx="8941974" cy="4752181"/>
          </a:xfrm>
          <a:prstGeom prst="rect">
            <a:avLst/>
          </a:prstGeom>
        </p:spPr>
      </p:pic>
      <p:sp>
        <p:nvSpPr>
          <p:cNvPr id="7" name="楕円 6">
            <a:extLst>
              <a:ext uri="{FF2B5EF4-FFF2-40B4-BE49-F238E27FC236}">
                <a16:creationId xmlns:a16="http://schemas.microsoft.com/office/drawing/2014/main" id="{92127D3D-37C1-481C-8544-9C848CCD24DA}"/>
              </a:ext>
            </a:extLst>
          </p:cNvPr>
          <p:cNvSpPr/>
          <p:nvPr/>
        </p:nvSpPr>
        <p:spPr>
          <a:xfrm>
            <a:off x="6402685" y="10865296"/>
            <a:ext cx="43204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FD062EC2-E83F-4DAB-936F-35BF1C473FFD}"/>
              </a:ext>
            </a:extLst>
          </p:cNvPr>
          <p:cNvSpPr/>
          <p:nvPr/>
        </p:nvSpPr>
        <p:spPr>
          <a:xfrm>
            <a:off x="7752928" y="2731728"/>
            <a:ext cx="43204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7396804"/>
      </p:ext>
    </p:extLst>
  </p:cSld>
  <p:clrMapOvr>
    <a:masterClrMapping/>
  </p:clrMapOvr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1261</TotalTime>
  <Words>460</Words>
  <Application>Microsoft Office PowerPoint</Application>
  <PresentationFormat>A3 297x420 mm</PresentationFormat>
  <Paragraphs>33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メイリオ</vt:lpstr>
      <vt:lpstr>Arial</vt:lpstr>
      <vt:lpstr>Century Gothic</vt:lpstr>
      <vt:lpstr>Times New Roman</vt:lpstr>
      <vt:lpstr>Wingdings 3</vt:lpstr>
      <vt:lpstr>ウィスプ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tomohiro mimura</dc:creator>
  <cp:lastModifiedBy>mimura tomohiro</cp:lastModifiedBy>
  <cp:revision>96</cp:revision>
  <cp:lastPrinted>2020-04-02T05:00:49Z</cp:lastPrinted>
  <dcterms:created xsi:type="dcterms:W3CDTF">2016-02-24T07:41:37Z</dcterms:created>
  <dcterms:modified xsi:type="dcterms:W3CDTF">2020-06-23T07:21:07Z</dcterms:modified>
</cp:coreProperties>
</file>