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7" r:id="rId2"/>
  </p:sldIdLst>
  <p:sldSz cx="9601200" cy="128016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0" y="-3340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9537" y="4693923"/>
            <a:ext cx="6930474" cy="4223858"/>
          </a:xfrm>
        </p:spPr>
        <p:txBody>
          <a:bodyPr anchor="b">
            <a:normAutofit/>
          </a:bodyPr>
          <a:lstStyle>
            <a:lvl1pPr>
              <a:defRPr sz="567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9537" y="8917777"/>
            <a:ext cx="6930474" cy="2102395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3305" y="8066162"/>
            <a:ext cx="1465247" cy="1459325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4501" y="8455144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74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6" y="1137920"/>
            <a:ext cx="6921584" cy="5818475"/>
          </a:xfrm>
        </p:spPr>
        <p:txBody>
          <a:bodyPr anchor="ctr">
            <a:normAutofit/>
          </a:bodyPr>
          <a:lstStyle>
            <a:lvl1pPr algn="l">
              <a:defRPr sz="504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9536" y="8127553"/>
            <a:ext cx="6921584" cy="2904279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5910851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6789" y="6055729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88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530" y="1137920"/>
            <a:ext cx="6415066" cy="5405120"/>
          </a:xfrm>
        </p:spPr>
        <p:txBody>
          <a:bodyPr anchor="ctr">
            <a:normAutofit/>
          </a:bodyPr>
          <a:lstStyle>
            <a:lvl1pPr algn="l">
              <a:defRPr sz="504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36771" y="6543040"/>
            <a:ext cx="5936582" cy="711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9536" y="8127553"/>
            <a:ext cx="6921584" cy="2904279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1" y="5910851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6789" y="6055729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98732" y="1209609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78010" y="5423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4711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6" y="4551683"/>
            <a:ext cx="6921584" cy="5086377"/>
          </a:xfrm>
        </p:spPr>
        <p:txBody>
          <a:bodyPr anchor="b">
            <a:normAutofit/>
          </a:bodyPr>
          <a:lstStyle>
            <a:lvl1pPr algn="l">
              <a:defRPr sz="504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536" y="9672320"/>
            <a:ext cx="6921584" cy="136196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6789" y="9301765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978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297530" y="1137920"/>
            <a:ext cx="6415066" cy="5405120"/>
          </a:xfrm>
        </p:spPr>
        <p:txBody>
          <a:bodyPr anchor="ctr">
            <a:normAutofit/>
          </a:bodyPr>
          <a:lstStyle>
            <a:lvl1pPr algn="l">
              <a:defRPr sz="504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39536" y="8107680"/>
            <a:ext cx="7022707" cy="156464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accent1"/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536" y="9672320"/>
            <a:ext cx="7022707" cy="136196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6789" y="9301765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98732" y="1209609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78010" y="5423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6383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7" y="1171160"/>
            <a:ext cx="6921583" cy="5376037"/>
          </a:xfrm>
        </p:spPr>
        <p:txBody>
          <a:bodyPr anchor="ctr">
            <a:normAutofit/>
          </a:bodyPr>
          <a:lstStyle>
            <a:lvl1pPr algn="l">
              <a:defRPr sz="504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39536" y="8107680"/>
            <a:ext cx="6921584" cy="156464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accent1"/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536" y="9672320"/>
            <a:ext cx="6921584" cy="136196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6789" y="9301765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322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663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22462" y="1171159"/>
            <a:ext cx="1738939" cy="9863125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9537" y="1171159"/>
            <a:ext cx="4952165" cy="98631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48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2462" y="1165005"/>
            <a:ext cx="6918659" cy="239099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9536" y="3982720"/>
            <a:ext cx="6921584" cy="705156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6" y="3872516"/>
            <a:ext cx="6921584" cy="2741760"/>
          </a:xfrm>
        </p:spPr>
        <p:txBody>
          <a:bodyPr anchor="b"/>
          <a:lstStyle>
            <a:lvl1pPr algn="l">
              <a:defRPr sz="4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9536" y="6685280"/>
            <a:ext cx="6921584" cy="1606080"/>
          </a:xfrm>
        </p:spPr>
        <p:txBody>
          <a:bodyPr anchor="t"/>
          <a:lstStyle>
            <a:lvl1pPr marL="0" indent="0" algn="l">
              <a:buNone/>
              <a:defRPr sz="2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1" y="5910851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6789" y="6055729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04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9537" y="3988519"/>
            <a:ext cx="3357408" cy="703247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4173" y="3988519"/>
            <a:ext cx="3356948" cy="703247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6789" y="1470529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14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8620" y="4156369"/>
            <a:ext cx="3018326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9536" y="5232059"/>
            <a:ext cx="3357409" cy="579731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38962" y="4150343"/>
            <a:ext cx="3016901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0401" y="5226033"/>
            <a:ext cx="3355464" cy="579731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6789" y="1470529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3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2460" y="1165005"/>
            <a:ext cx="6918660" cy="239099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3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19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6" y="832698"/>
            <a:ext cx="2761063" cy="1822449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0669" y="832700"/>
            <a:ext cx="3980451" cy="10107931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536" y="2984078"/>
            <a:ext cx="2761063" cy="7956547"/>
          </a:xfrm>
        </p:spPr>
        <p:txBody>
          <a:bodyPr/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99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6" y="8961120"/>
            <a:ext cx="6921584" cy="1057911"/>
          </a:xfrm>
        </p:spPr>
        <p:txBody>
          <a:bodyPr anchor="b">
            <a:normAutofit/>
          </a:bodyPr>
          <a:lstStyle>
            <a:lvl1pPr algn="l">
              <a:defRPr sz="252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39536" y="1185268"/>
            <a:ext cx="6921584" cy="7195944"/>
          </a:xfrm>
        </p:spPr>
        <p:txBody>
          <a:bodyPr anchor="t">
            <a:normAutofit/>
          </a:bodyPr>
          <a:lstStyle>
            <a:lvl1pPr marL="0" indent="0" algn="ctr">
              <a:buNone/>
              <a:defRPr sz="1680"/>
            </a:lvl1pPr>
            <a:lvl2pPr marL="480060" indent="0">
              <a:buNone/>
              <a:defRPr sz="1680"/>
            </a:lvl2pPr>
            <a:lvl3pPr marL="960120" indent="0">
              <a:buNone/>
              <a:defRPr sz="1680"/>
            </a:lvl3pPr>
            <a:lvl4pPr marL="1440180" indent="0">
              <a:buNone/>
              <a:defRPr sz="1680"/>
            </a:lvl4pPr>
            <a:lvl5pPr marL="1920240" indent="0">
              <a:buNone/>
              <a:defRPr sz="1680"/>
            </a:lvl5pPr>
            <a:lvl6pPr marL="2400300" indent="0">
              <a:buNone/>
              <a:defRPr sz="1680"/>
            </a:lvl6pPr>
            <a:lvl7pPr marL="2880360" indent="0">
              <a:buNone/>
              <a:defRPr sz="1680"/>
            </a:lvl7pPr>
            <a:lvl8pPr marL="3360420" indent="0">
              <a:buNone/>
              <a:defRPr sz="1680"/>
            </a:lvl8pPr>
            <a:lvl9pPr marL="3840480" indent="0">
              <a:buNone/>
              <a:defRPr sz="168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536" y="10019031"/>
            <a:ext cx="6921584" cy="921596"/>
          </a:xfrm>
        </p:spPr>
        <p:txBody>
          <a:bodyPr>
            <a:normAutofit/>
          </a:bodyPr>
          <a:lstStyle>
            <a:lvl1pPr marL="0" indent="0">
              <a:buNone/>
              <a:defRPr sz="126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6789" y="9301765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23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26720"/>
            <a:ext cx="2080260" cy="12392106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1442" y="532"/>
            <a:ext cx="2049886" cy="12792207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92024" cy="12801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42460" y="1165005"/>
            <a:ext cx="6918660" cy="23909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9536" y="3982720"/>
            <a:ext cx="6921584" cy="7254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6789" y="1470529"/>
            <a:ext cx="614227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00">
                <a:solidFill>
                  <a:srgbClr val="FE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43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80060" rtl="0" eaLnBrk="1" latinLnBrk="0" hangingPunct="1">
        <a:spcBef>
          <a:spcPct val="0"/>
        </a:spcBef>
        <a:buNone/>
        <a:defRPr kumimoji="1" sz="378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0045" indent="-360045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80098" indent="-300038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001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7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802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6027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64033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12039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004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0805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2"/>
          <p:cNvSpPr txBox="1"/>
          <p:nvPr/>
        </p:nvSpPr>
        <p:spPr>
          <a:xfrm>
            <a:off x="367331" y="536566"/>
            <a:ext cx="8711922" cy="9322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8169" tIns="59084" rIns="118169" bIns="5908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4135" b="1" kern="100" spc="388" dirty="0">
                <a:ln w="5715" cap="flat" cmpd="sng" algn="ctr">
                  <a:solidFill>
                    <a:srgbClr val="F4F6F9"/>
                  </a:solidFill>
                  <a:prstDash val="solid"/>
                  <a:miter lim="0"/>
                </a:ln>
                <a:solidFill>
                  <a:srgbClr val="002060"/>
                </a:solidFill>
                <a:effectLst>
                  <a:glow rad="45504">
                    <a:schemeClr val="accent1">
                      <a:satMod val="220000"/>
                      <a:alpha val="35000"/>
                    </a:schemeClr>
                  </a:glow>
                </a:effectLst>
                <a:latin typeface="+mn-ea"/>
                <a:cs typeface="Times New Roman"/>
              </a:rPr>
              <a:t> </a:t>
            </a:r>
            <a:r>
              <a:rPr lang="en-US" altLang="ja-JP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2021</a:t>
            </a:r>
            <a:r>
              <a:rPr lang="ja-JP" altLang="en-US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年度滋賀医大</a:t>
            </a:r>
            <a:r>
              <a:rPr lang="ja-JP" altLang="ja-JP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整形外科 </a:t>
            </a:r>
            <a:endParaRPr lang="ja-JP" altLang="ja-JP" sz="4135" b="1" kern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ＭＳ 明朝"/>
              <a:cs typeface="Times New Roman"/>
            </a:endParaRPr>
          </a:p>
          <a:p>
            <a:pPr algn="ctr"/>
            <a:r>
              <a:rPr lang="ja-JP" altLang="en-US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専門</a:t>
            </a:r>
            <a:r>
              <a:rPr lang="ja-JP" altLang="ja-JP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研修</a:t>
            </a:r>
            <a:r>
              <a:rPr lang="ja-JP" altLang="en-US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プログラム</a:t>
            </a:r>
            <a:r>
              <a:rPr lang="ja-JP" altLang="ja-JP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説明会</a:t>
            </a:r>
            <a:r>
              <a:rPr lang="en-US" altLang="ja-JP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 </a:t>
            </a:r>
            <a:endParaRPr lang="ja-JP" altLang="ja-JP" sz="4135" b="1" kern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ＭＳ 明朝"/>
              <a:cs typeface="Times New Roman"/>
            </a:endParaRPr>
          </a:p>
        </p:txBody>
      </p:sp>
      <p:pic>
        <p:nvPicPr>
          <p:cNvPr id="5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7" y="1934089"/>
            <a:ext cx="1825741" cy="186429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テキスト ボックス 2"/>
          <p:cNvSpPr txBox="1"/>
          <p:nvPr/>
        </p:nvSpPr>
        <p:spPr>
          <a:xfrm>
            <a:off x="2485940" y="2296557"/>
            <a:ext cx="7499236" cy="1484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85" b="1" dirty="0">
                <a:solidFill>
                  <a:srgbClr val="002060"/>
                </a:solidFill>
                <a:latin typeface="+mn-ea"/>
              </a:rPr>
              <a:t>➢日時：</a:t>
            </a:r>
            <a:r>
              <a:rPr lang="en-US" altLang="ja-JP" sz="2585" b="1" dirty="0">
                <a:solidFill>
                  <a:srgbClr val="002060"/>
                </a:solidFill>
                <a:latin typeface="+mn-ea"/>
              </a:rPr>
              <a:t>2020</a:t>
            </a:r>
            <a:r>
              <a:rPr lang="ja-JP" altLang="en-US" sz="2585" b="1" dirty="0">
                <a:solidFill>
                  <a:srgbClr val="002060"/>
                </a:solidFill>
                <a:latin typeface="+mn-ea"/>
              </a:rPr>
              <a:t>年</a:t>
            </a:r>
            <a:r>
              <a:rPr lang="en-US" altLang="ja-JP" sz="2585" b="1" dirty="0">
                <a:solidFill>
                  <a:srgbClr val="002060"/>
                </a:solidFill>
                <a:latin typeface="+mn-ea"/>
              </a:rPr>
              <a:t>9</a:t>
            </a:r>
            <a:r>
              <a:rPr lang="ja-JP" altLang="en-US" sz="2585" b="1" dirty="0">
                <a:solidFill>
                  <a:srgbClr val="002060"/>
                </a:solidFill>
                <a:latin typeface="+mn-ea"/>
              </a:rPr>
              <a:t>月</a:t>
            </a:r>
            <a:r>
              <a:rPr lang="en-US" altLang="ja-JP" sz="2585" b="1" dirty="0">
                <a:solidFill>
                  <a:srgbClr val="002060"/>
                </a:solidFill>
                <a:latin typeface="+mn-ea"/>
              </a:rPr>
              <a:t>5</a:t>
            </a:r>
            <a:r>
              <a:rPr lang="ja-JP" altLang="en-US" sz="2585" b="1" dirty="0">
                <a:solidFill>
                  <a:srgbClr val="002060"/>
                </a:solidFill>
                <a:latin typeface="+mn-ea"/>
              </a:rPr>
              <a:t>日（土） </a:t>
            </a:r>
            <a:r>
              <a:rPr lang="en-US" altLang="ja-JP" sz="2585" b="1" dirty="0">
                <a:solidFill>
                  <a:srgbClr val="002060"/>
                </a:solidFill>
                <a:latin typeface="+mn-ea"/>
              </a:rPr>
              <a:t>17</a:t>
            </a:r>
            <a:r>
              <a:rPr lang="ja-JP" altLang="en-US" sz="2585" b="1" dirty="0">
                <a:solidFill>
                  <a:srgbClr val="002060"/>
                </a:solidFill>
                <a:latin typeface="+mn-ea"/>
              </a:rPr>
              <a:t>時～</a:t>
            </a:r>
            <a:r>
              <a:rPr lang="en-US" altLang="ja-JP" sz="2585" b="1" dirty="0">
                <a:solidFill>
                  <a:srgbClr val="002060"/>
                </a:solidFill>
                <a:latin typeface="+mn-ea"/>
              </a:rPr>
              <a:t>20</a:t>
            </a:r>
            <a:r>
              <a:rPr lang="ja-JP" altLang="en-US" sz="2585" b="1" dirty="0">
                <a:solidFill>
                  <a:srgbClr val="002060"/>
                </a:solidFill>
                <a:latin typeface="+mn-ea"/>
              </a:rPr>
              <a:t>時</a:t>
            </a:r>
            <a:endParaRPr lang="en-US" altLang="ja-JP" sz="2585" b="1" dirty="0">
              <a:solidFill>
                <a:srgbClr val="002060"/>
              </a:solidFill>
              <a:latin typeface="+mn-ea"/>
            </a:endParaRPr>
          </a:p>
          <a:p>
            <a:endParaRPr lang="en-US" altLang="ja-JP" sz="1292" b="1" dirty="0">
              <a:solidFill>
                <a:srgbClr val="002060"/>
              </a:solidFill>
              <a:latin typeface="+mn-ea"/>
            </a:endParaRPr>
          </a:p>
          <a:p>
            <a:pPr algn="just"/>
            <a:r>
              <a:rPr lang="ja-JP" altLang="en-US" sz="2585" b="1" dirty="0">
                <a:solidFill>
                  <a:srgbClr val="002060"/>
                </a:solidFill>
                <a:latin typeface="+mn-ea"/>
              </a:rPr>
              <a:t>➢</a:t>
            </a:r>
            <a:r>
              <a:rPr kumimoji="1" lang="ja-JP" altLang="en-US" sz="2585" b="1" dirty="0">
                <a:solidFill>
                  <a:srgbClr val="002060"/>
                </a:solidFill>
                <a:latin typeface="+mn-ea"/>
              </a:rPr>
              <a:t>場所：ホテルボストンプラザ草津びわ湖</a:t>
            </a:r>
            <a:endParaRPr lang="en-US" altLang="ja-JP" sz="2585" b="1" dirty="0">
              <a:solidFill>
                <a:srgbClr val="002060"/>
              </a:solidFill>
              <a:latin typeface="+mn-ea"/>
            </a:endParaRPr>
          </a:p>
          <a:p>
            <a:pPr algn="just"/>
            <a:r>
              <a:rPr lang="ja-JP" altLang="en-US" sz="2585" b="1" dirty="0">
                <a:solidFill>
                  <a:srgbClr val="002060"/>
                </a:solidFill>
                <a:latin typeface="+mn-ea"/>
              </a:rPr>
              <a:t>　  　　　</a:t>
            </a:r>
            <a:endParaRPr kumimoji="1" lang="en-US" altLang="ja-JP" sz="2585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773EC92-0069-4703-8DBD-2709014F1503}"/>
              </a:ext>
            </a:extLst>
          </p:cNvPr>
          <p:cNvSpPr/>
          <p:nvPr/>
        </p:nvSpPr>
        <p:spPr>
          <a:xfrm>
            <a:off x="520000" y="3906278"/>
            <a:ext cx="9081200" cy="6611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68" b="1" dirty="0">
                <a:solidFill>
                  <a:srgbClr val="002060"/>
                </a:solidFill>
                <a:latin typeface="+mn-ea"/>
              </a:rPr>
              <a:t>・</a:t>
            </a:r>
            <a:r>
              <a:rPr lang="en-US" altLang="ja-JP" sz="2400" b="1" dirty="0">
                <a:solidFill>
                  <a:srgbClr val="002060"/>
                </a:solidFill>
                <a:latin typeface="+mn-ea"/>
              </a:rPr>
              <a:t>Session 1 </a:t>
            </a:r>
          </a:p>
          <a:p>
            <a:r>
              <a:rPr lang="ja-JP" altLang="en-US" sz="1809" b="1" dirty="0">
                <a:solidFill>
                  <a:srgbClr val="002060"/>
                </a:solidFill>
                <a:latin typeface="+mn-ea"/>
              </a:rPr>
              <a:t>　　　　　　　　</a:t>
            </a:r>
            <a:endParaRPr lang="en-US" altLang="ja-JP" sz="1809" b="1" dirty="0">
              <a:solidFill>
                <a:srgbClr val="002060"/>
              </a:solidFill>
              <a:latin typeface="+mn-ea"/>
            </a:endParaRPr>
          </a:p>
          <a:p>
            <a:r>
              <a:rPr lang="en-US" altLang="ja-JP" sz="2068" b="1" dirty="0">
                <a:solidFill>
                  <a:srgbClr val="002060"/>
                </a:solidFill>
                <a:latin typeface="+mn-ea"/>
              </a:rPr>
              <a:t>  </a:t>
            </a:r>
            <a:r>
              <a:rPr lang="ja-JP" altLang="en-US" sz="2068" b="1" dirty="0">
                <a:solidFill>
                  <a:srgbClr val="002060"/>
                </a:solidFill>
                <a:latin typeface="+mn-ea"/>
              </a:rPr>
              <a:t>当科が主催する整形外科専門研修プログラム</a:t>
            </a:r>
            <a:r>
              <a:rPr lang="ja-JP" altLang="ja-JP" sz="2068" b="1" dirty="0">
                <a:solidFill>
                  <a:srgbClr val="002060"/>
                </a:solidFill>
                <a:latin typeface="+mn-ea"/>
              </a:rPr>
              <a:t>について </a:t>
            </a:r>
            <a:endParaRPr lang="en-US" altLang="ja-JP" sz="2068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68" b="1" dirty="0">
                <a:solidFill>
                  <a:srgbClr val="002060"/>
                </a:solidFill>
                <a:latin typeface="+mn-ea"/>
              </a:rPr>
              <a:t>　　　　　　　　　　　　　　　　　　</a:t>
            </a:r>
            <a:r>
              <a:rPr lang="ja-JP" altLang="ja-JP" sz="2068" b="1" dirty="0">
                <a:solidFill>
                  <a:srgbClr val="002060"/>
                </a:solidFill>
                <a:latin typeface="+mn-ea"/>
              </a:rPr>
              <a:t>滋賀医</a:t>
            </a:r>
            <a:r>
              <a:rPr lang="ja-JP" altLang="en-US" sz="2068" b="1" dirty="0">
                <a:solidFill>
                  <a:srgbClr val="002060"/>
                </a:solidFill>
                <a:latin typeface="+mn-ea"/>
              </a:rPr>
              <a:t>科大学 </a:t>
            </a:r>
            <a:r>
              <a:rPr lang="ja-JP" altLang="ja-JP" sz="2068" b="1" dirty="0">
                <a:solidFill>
                  <a:srgbClr val="002060"/>
                </a:solidFill>
                <a:latin typeface="+mn-ea"/>
              </a:rPr>
              <a:t>整形外科　</a:t>
            </a:r>
            <a:r>
              <a:rPr lang="ja-JP" altLang="en-US" sz="2068" b="1" dirty="0">
                <a:solidFill>
                  <a:srgbClr val="002060"/>
                </a:solidFill>
                <a:latin typeface="+mn-ea"/>
              </a:rPr>
              <a:t>児玉成人</a:t>
            </a:r>
            <a:endParaRPr lang="en-US" altLang="ja-JP" sz="2068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　　　　　　　　　　　（</a:t>
            </a:r>
            <a:r>
              <a:rPr lang="ja-JP" altLang="ja-JP" sz="2000" b="1" dirty="0">
                <a:solidFill>
                  <a:srgbClr val="002060"/>
                </a:solidFill>
                <a:latin typeface="+mn-ea"/>
              </a:rPr>
              <a:t>滋賀医科大学整形外科専門研修プログラム</a:t>
            </a:r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責任者）</a:t>
            </a:r>
            <a:endParaRPr lang="en-US" altLang="ja-JP" sz="2000" b="1" dirty="0">
              <a:solidFill>
                <a:srgbClr val="002060"/>
              </a:solidFill>
              <a:latin typeface="+mn-ea"/>
            </a:endParaRPr>
          </a:p>
          <a:p>
            <a:endParaRPr lang="en-US" altLang="ja-JP" sz="1809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68" b="1" dirty="0">
                <a:solidFill>
                  <a:srgbClr val="002060"/>
                </a:solidFill>
                <a:latin typeface="+mn-ea"/>
              </a:rPr>
              <a:t>・</a:t>
            </a:r>
            <a:r>
              <a:rPr lang="en-US" altLang="ja-JP" sz="2400" b="1" dirty="0">
                <a:solidFill>
                  <a:srgbClr val="002060"/>
                </a:solidFill>
                <a:latin typeface="+mn-ea"/>
              </a:rPr>
              <a:t>Session 2</a:t>
            </a:r>
            <a:r>
              <a:rPr lang="ja-JP" altLang="en-US" sz="2068" b="1" dirty="0">
                <a:solidFill>
                  <a:srgbClr val="002060"/>
                </a:solidFill>
                <a:latin typeface="+mn-ea"/>
              </a:rPr>
              <a:t>　</a:t>
            </a:r>
            <a:endParaRPr lang="en-US" altLang="ja-JP" sz="2068" b="1" dirty="0">
              <a:solidFill>
                <a:srgbClr val="002060"/>
              </a:solidFill>
              <a:latin typeface="+mn-ea"/>
            </a:endParaRPr>
          </a:p>
          <a:p>
            <a:endParaRPr lang="en-US" altLang="ja-JP" sz="1809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  プログラム連携病院責任者からのメッセージ</a:t>
            </a:r>
            <a:endParaRPr lang="en-US" altLang="ja-JP" sz="2000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　</a:t>
            </a:r>
            <a:r>
              <a:rPr lang="en-US" altLang="ja-JP" sz="2000" b="1" dirty="0">
                <a:solidFill>
                  <a:srgbClr val="002060"/>
                </a:solidFill>
                <a:latin typeface="+mn-ea"/>
              </a:rPr>
              <a:t>1. </a:t>
            </a:r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「当院における後期研修で得られるもの </a:t>
            </a:r>
            <a:r>
              <a:rPr lang="en-US" altLang="ja-JP" sz="2000" b="1" dirty="0">
                <a:solidFill>
                  <a:srgbClr val="002060"/>
                </a:solidFill>
                <a:latin typeface="+mn-ea"/>
              </a:rPr>
              <a:t>-</a:t>
            </a:r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外傷後遺症への理解も含めて</a:t>
            </a:r>
            <a:r>
              <a:rPr lang="en-US" altLang="ja-JP" sz="2000" b="1" dirty="0">
                <a:solidFill>
                  <a:srgbClr val="002060"/>
                </a:solidFill>
                <a:latin typeface="+mn-ea"/>
              </a:rPr>
              <a:t>-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　　（仮）」</a:t>
            </a:r>
            <a:endParaRPr lang="en-US" altLang="ja-JP" sz="2000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　　　　　　　　　　　　　　　　草津総合病院　 整形外科部長　西脇聖一　</a:t>
            </a:r>
            <a:r>
              <a:rPr lang="en-US" altLang="ja-JP" sz="2000" b="1" dirty="0">
                <a:solidFill>
                  <a:srgbClr val="002060"/>
                </a:solidFill>
                <a:latin typeface="+mn-ea"/>
              </a:rPr>
              <a:t> </a:t>
            </a:r>
          </a:p>
          <a:p>
            <a:endParaRPr lang="en-US" altLang="ja-JP" sz="2000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　</a:t>
            </a:r>
            <a:r>
              <a:rPr lang="en-US" altLang="ja-JP" sz="2000" b="1" dirty="0">
                <a:solidFill>
                  <a:srgbClr val="002060"/>
                </a:solidFill>
                <a:latin typeface="+mn-ea"/>
              </a:rPr>
              <a:t>2. </a:t>
            </a:r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「後期研修医として求められる事</a:t>
            </a:r>
            <a:r>
              <a:rPr lang="en-US" altLang="ja-JP" sz="2000" b="1" dirty="0">
                <a:solidFill>
                  <a:srgbClr val="002060"/>
                </a:solidFill>
                <a:latin typeface="+mn-ea"/>
              </a:rPr>
              <a:t> -</a:t>
            </a:r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末梢神経障害に伴う痛みへの理解も</a:t>
            </a:r>
            <a:endParaRPr lang="en-US" altLang="ja-JP" sz="2000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　　　含めて</a:t>
            </a:r>
            <a:r>
              <a:rPr lang="en-US" altLang="ja-JP" sz="2000" b="1" dirty="0">
                <a:solidFill>
                  <a:srgbClr val="002060"/>
                </a:solidFill>
                <a:latin typeface="+mn-ea"/>
              </a:rPr>
              <a:t>-</a:t>
            </a:r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（仮）」</a:t>
            </a:r>
            <a:endParaRPr lang="en-US" altLang="ja-JP" sz="2000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　　　　　　　　　　　　　京都岡本記念病院 病院整形外科部長　奥村法昭 </a:t>
            </a:r>
            <a:endParaRPr lang="en-US" altLang="ja-JP" sz="2000" b="1" dirty="0">
              <a:solidFill>
                <a:srgbClr val="002060"/>
              </a:solidFill>
              <a:latin typeface="+mn-ea"/>
            </a:endParaRPr>
          </a:p>
          <a:p>
            <a:endParaRPr lang="en-US" altLang="ja-JP" sz="2000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　</a:t>
            </a:r>
            <a:r>
              <a:rPr lang="en-US" altLang="ja-JP" sz="2000" b="1" dirty="0">
                <a:solidFill>
                  <a:srgbClr val="002060"/>
                </a:solidFill>
                <a:latin typeface="+mn-ea"/>
              </a:rPr>
              <a:t>3.</a:t>
            </a:r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 「当院における研修内容と実績 </a:t>
            </a:r>
            <a:r>
              <a:rPr lang="en-US" altLang="ja-JP" sz="2000" b="1" dirty="0">
                <a:solidFill>
                  <a:srgbClr val="002060"/>
                </a:solidFill>
                <a:latin typeface="+mn-ea"/>
              </a:rPr>
              <a:t>-</a:t>
            </a:r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骨粗鬆症に起因する骨折への地域包括</a:t>
            </a:r>
            <a:endParaRPr lang="en-US" altLang="ja-JP" sz="2000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　　　的アプローチも含めて</a:t>
            </a:r>
            <a:r>
              <a:rPr lang="en-US" altLang="ja-JP" sz="2000" b="1" dirty="0">
                <a:solidFill>
                  <a:srgbClr val="002060"/>
                </a:solidFill>
                <a:latin typeface="+mn-ea"/>
              </a:rPr>
              <a:t>-</a:t>
            </a:r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（仮）」</a:t>
            </a:r>
            <a:endParaRPr lang="en-US" altLang="ja-JP" sz="2000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　　　　　　　　　近江八幡市立総合医療センター 整形外科部長　笠原俊幸　</a:t>
            </a:r>
            <a:endParaRPr lang="en-US" altLang="ja-JP" sz="2000" b="1" dirty="0">
              <a:solidFill>
                <a:srgbClr val="002060"/>
              </a:solidFill>
              <a:latin typeface="+mn-ea"/>
            </a:endParaRPr>
          </a:p>
          <a:p>
            <a:endParaRPr lang="en-US" altLang="ja-JP" sz="20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5767544-77FC-4CC3-8134-CCFF8BD691CF}"/>
              </a:ext>
            </a:extLst>
          </p:cNvPr>
          <p:cNvSpPr txBox="1"/>
          <p:nvPr/>
        </p:nvSpPr>
        <p:spPr>
          <a:xfrm>
            <a:off x="4707310" y="4099350"/>
            <a:ext cx="4629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座長　滋賀医科大学 整形外科　森幹士</a:t>
            </a:r>
            <a:endParaRPr lang="ja-JP" altLang="ja-JP" sz="20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1DDCBE-7330-4FD3-8BCD-A17C995F76E6}"/>
              </a:ext>
            </a:extLst>
          </p:cNvPr>
          <p:cNvSpPr txBox="1"/>
          <p:nvPr/>
        </p:nvSpPr>
        <p:spPr>
          <a:xfrm>
            <a:off x="4450830" y="5968752"/>
            <a:ext cx="4886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002060"/>
                </a:solidFill>
                <a:latin typeface="+mn-ea"/>
              </a:rPr>
              <a:t>座長　滋賀医科大学 整形外科　三村朋大</a:t>
            </a:r>
            <a:endParaRPr lang="ja-JP" altLang="ja-JP" sz="20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4AF570E-26D6-42B8-B599-4F12FED90B77}"/>
              </a:ext>
            </a:extLst>
          </p:cNvPr>
          <p:cNvSpPr/>
          <p:nvPr/>
        </p:nvSpPr>
        <p:spPr>
          <a:xfrm>
            <a:off x="5088632" y="10278529"/>
            <a:ext cx="4522392" cy="370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809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809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会終了後、情報交換会を準備しています。</a:t>
            </a:r>
            <a:endParaRPr lang="ja-JP" altLang="en-US" sz="1809" b="1" dirty="0">
              <a:solidFill>
                <a:prstClr val="black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E1A70F-EBDF-4C8F-8F6B-3D03E34C776D}"/>
              </a:ext>
            </a:extLst>
          </p:cNvPr>
          <p:cNvSpPr txBox="1"/>
          <p:nvPr/>
        </p:nvSpPr>
        <p:spPr>
          <a:xfrm>
            <a:off x="1128192" y="12308232"/>
            <a:ext cx="8083575" cy="397711"/>
          </a:xfrm>
          <a:prstGeom prst="rect">
            <a:avLst/>
          </a:prstGeom>
          <a:noFill/>
        </p:spPr>
        <p:txBody>
          <a:bodyPr wrap="square" lIns="118147" tIns="59074" rIns="118147" bIns="5907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9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連絡先：滋賀医科大学 整形外科　三村朋大</a:t>
            </a:r>
            <a:r>
              <a:rPr lang="en-US" altLang="ja-JP" sz="1809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 (</a:t>
            </a:r>
            <a:r>
              <a:rPr lang="en-US" altLang="ja-JP" sz="1809" b="1" dirty="0">
                <a:solidFill>
                  <a:srgbClr val="00206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hqortho@belle.shiga-med.ac.jp)</a:t>
            </a:r>
            <a:endParaRPr lang="ja-JP" altLang="en-US" sz="1809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519AA2D-E9D7-40E9-A474-1CB5CB1DC0AB}"/>
              </a:ext>
            </a:extLst>
          </p:cNvPr>
          <p:cNvSpPr/>
          <p:nvPr/>
        </p:nvSpPr>
        <p:spPr>
          <a:xfrm>
            <a:off x="702249" y="10654496"/>
            <a:ext cx="886973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u="sng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今年も説明会を開催します。当科の専門研修プログラムの説明に</a:t>
            </a:r>
            <a:endParaRPr lang="en-US" altLang="ja-JP" sz="2400" b="1" u="sng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u="sng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加えて、実際の連携病院での後期研修の日常やその裏話など色々</a:t>
            </a:r>
            <a:endParaRPr lang="en-US" altLang="ja-JP" sz="2400" b="1" u="sng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u="sng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聞けると思います。整形外科に興味がある学生・初期研修医の</a:t>
            </a:r>
            <a:endParaRPr lang="en-US" altLang="ja-JP" sz="2400" b="1" u="sng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u="sng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みなさんの多数の御参加をお待ちしています。</a:t>
            </a:r>
            <a:endParaRPr lang="en-US" altLang="ja-JP" sz="2400" b="1" u="sng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 b="1" u="sng" dirty="0">
              <a:solidFill>
                <a:prstClr val="black"/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176735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1220</TotalTime>
  <Words>386</Words>
  <Application>Microsoft Office PowerPoint</Application>
  <PresentationFormat>A3 297x420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Century Gothic</vt:lpstr>
      <vt:lpstr>Times New Roman</vt:lpstr>
      <vt:lpstr>Wingdings 3</vt:lpstr>
      <vt:lpstr>ウィスプ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tomohiro mimura</dc:creator>
  <cp:lastModifiedBy>tomohiro mimura</cp:lastModifiedBy>
  <cp:revision>86</cp:revision>
  <cp:lastPrinted>2020-04-02T05:00:49Z</cp:lastPrinted>
  <dcterms:created xsi:type="dcterms:W3CDTF">2016-02-24T07:41:37Z</dcterms:created>
  <dcterms:modified xsi:type="dcterms:W3CDTF">2020-04-06T02:16:54Z</dcterms:modified>
</cp:coreProperties>
</file>